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764" r:id="rId2"/>
    <p:sldId id="907" r:id="rId3"/>
    <p:sldId id="869" r:id="rId4"/>
    <p:sldId id="884" r:id="rId5"/>
    <p:sldId id="885" r:id="rId6"/>
    <p:sldId id="886" r:id="rId7"/>
    <p:sldId id="888" r:id="rId8"/>
    <p:sldId id="882" r:id="rId9"/>
    <p:sldId id="870" r:id="rId10"/>
    <p:sldId id="871" r:id="rId11"/>
    <p:sldId id="872" r:id="rId12"/>
    <p:sldId id="903" r:id="rId13"/>
    <p:sldId id="873" r:id="rId14"/>
    <p:sldId id="874" r:id="rId15"/>
    <p:sldId id="906" r:id="rId16"/>
    <p:sldId id="875" r:id="rId17"/>
    <p:sldId id="876" r:id="rId18"/>
    <p:sldId id="877" r:id="rId19"/>
    <p:sldId id="878" r:id="rId20"/>
    <p:sldId id="258" r:id="rId21"/>
    <p:sldId id="879" r:id="rId22"/>
    <p:sldId id="268" r:id="rId23"/>
    <p:sldId id="880" r:id="rId24"/>
    <p:sldId id="261" r:id="rId25"/>
    <p:sldId id="891" r:id="rId26"/>
    <p:sldId id="890" r:id="rId27"/>
    <p:sldId id="892" r:id="rId28"/>
    <p:sldId id="893" r:id="rId29"/>
    <p:sldId id="894" r:id="rId30"/>
    <p:sldId id="895" r:id="rId31"/>
    <p:sldId id="881" r:id="rId32"/>
    <p:sldId id="896" r:id="rId33"/>
    <p:sldId id="902" r:id="rId34"/>
    <p:sldId id="898" r:id="rId35"/>
    <p:sldId id="899" r:id="rId36"/>
    <p:sldId id="900" r:id="rId37"/>
    <p:sldId id="901" r:id="rId38"/>
    <p:sldId id="908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DED8E-A550-43F7-AA03-3F93502D2F92}" v="39" dt="2022-03-28T13:45:41.231"/>
    <p1510:client id="{DA8BB351-AA05-4785-9C26-EF37530E3E64}" v="37" dt="2022-03-28T14:22:11.361"/>
    <p1510:client id="{ED4E7400-1A8D-4BEE-A026-267EEE081E77}" v="73" dt="2022-03-28T11:28:15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94118" autoAdjust="0"/>
  </p:normalViewPr>
  <p:slideViewPr>
    <p:cSldViewPr snapToGrid="0">
      <p:cViewPr varScale="1">
        <p:scale>
          <a:sx n="117" d="100"/>
          <a:sy n="117" d="100"/>
        </p:scale>
        <p:origin x="7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2B3F3-00FD-471C-A8E6-D7520095396E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01E8A-BC63-4771-B96A-0ACA4FC714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381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784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514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50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76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63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507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01E8A-BC63-4771-B96A-0ACA4FC714A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4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41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49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052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9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487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79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8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74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37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5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62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4561-EDAB-4838-B328-D3DEC8462F65}" type="datetimeFigureOut">
              <a:rPr lang="ru-RU" smtClean="0"/>
              <a:t>28.03.2022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38BDB-8125-4754-AF8F-3DABCD3019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50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5A5CC3-341D-4C07-9B69-1BA799541C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10776602" cy="2209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Сколько объектов выборки мы имеем?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Возможно ли ознакомиться со всеми данными до старта проекта?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Есть ли разметка и какого она качества?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Есть ли возможность разметить все классы?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Сколько классов?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Есть ли дисбаланс?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Что с выбросами и пропусками?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300041" y="511556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Оценка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2307DE0-EF41-4113-BFB1-F71252FEE737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1F5DAECC-96E4-46B5-B72F-75AD0D8DFDBA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текст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37D369C4-6C46-44ED-829F-EF0B5F6E9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71600"/>
            <a:ext cx="4572000" cy="5486400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1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0" y="1410026"/>
            <a:ext cx="861753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Узнайте заказчика поближе.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Изучите опыт работы других исполнителей с ним.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Назначьте встречу со всеми заинтересованными сторонами от заказчика, а не только с одним из представителей.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255354" y="503131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Оценка заказчика и проекта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D3BE59-F6B0-45BA-A23E-13175440C08E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4D35E3B-7097-4B0B-A201-56F6B637378C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796351FD-52BD-4DCE-80C6-36AE4DF02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958" y="3026369"/>
            <a:ext cx="5366792" cy="358233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86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2229794" cy="3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Деньги будут?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255354" y="503131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Оценка заказчика и проекта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D3BE59-F6B0-45BA-A23E-13175440C08E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4D35E3B-7097-4B0B-A201-56F6B637378C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 descr="Изображение выглядит как текст, млекопитающее&#10;&#10;Автоматически созданное описание">
            <a:extLst>
              <a:ext uri="{FF2B5EF4-FFF2-40B4-BE49-F238E27FC236}">
                <a16:creationId xmlns:a16="http://schemas.microsoft.com/office/drawing/2014/main" id="{125C6D80-91E6-4B83-98CA-5385361029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/>
          <a:stretch/>
        </p:blipFill>
        <p:spPr>
          <a:xfrm>
            <a:off x="4437122" y="1711188"/>
            <a:ext cx="3812071" cy="296204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587D201C-5D98-4395-B4C6-755D22C1D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8" r="17599"/>
          <a:stretch/>
        </p:blipFill>
        <p:spPr>
          <a:xfrm>
            <a:off x="727575" y="2811855"/>
            <a:ext cx="4037692" cy="349910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61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10776602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Выберите метрики, которые будут наилучшим образом согласовываться с бизнес-целями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Объясните их заказчику 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Убедитесь, что заказчик их понял. Еще раз проверьте, что он их 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ТОЧНО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понял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Если метрик много, нужно выбрать набор, который будет использоваться для валидации решения/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ий</a:t>
            </a: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255354" y="517994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Подбор метрик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A0E6BAE-406C-4E35-A18B-989F00C7B0B2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49EDBB-48AF-4EE6-95CB-4961B420591A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1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75799" y="1479844"/>
            <a:ext cx="10776602" cy="160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Четко сформулируйте цели исследования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Оцените ресурсы с учетом рисков (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перезакладывайтесь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):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Особенности заказчика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Неопределенность в требованиях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Неопределенность в данных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255354" y="514339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Финальный этап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8C3A21-5B9B-4351-A99F-9D3E23C571A3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B5691FC-2485-4EDE-8768-331FD56D04D9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04B1A-FFEE-452A-BAAD-612047418A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460" y="3890388"/>
            <a:ext cx="3844213" cy="2690949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00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75799" y="1479844"/>
            <a:ext cx="10776602" cy="160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Сформируйте ТЗ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Можно ли по этому ТЗ четко сказать, что проект выполнен в полной мере или нет?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Точные метрики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Критерии приемки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255354" y="514339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Финальный этап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8C3A21-5B9B-4351-A99F-9D3E23C571A3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B5691FC-2485-4EDE-8768-331FD56D04D9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804B1A-FFEE-452A-BAAD-612047418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8" y="2990277"/>
            <a:ext cx="5213342" cy="3649339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35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Обзор, анализ и реализация существующих решений –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бейзлайнов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6781408" cy="495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Формирование критериев оценки: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Метрики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Производительность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Работа под нагрузкой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Поддержка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Готовность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Популярность 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Поиск существующих решений (не беритесь за 1 попавшееся):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Популярные сайты для разработчиков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Научные источники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ODS, TG, Кью, профильные форумы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Реализация подходящих решений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Составление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валидационного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набора данных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Разработка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валидационного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пайплайна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(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бэнчмарка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Оценка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бэйзлайнов</a:t>
            </a: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3" name="Рисунок 2" descr="Изображение выглядит как велосипед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2D384AA2-D8C7-4009-9C61-6F85E793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9" y="1395236"/>
            <a:ext cx="4745973" cy="2901652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F56F59D-A0E5-4DAD-A1F7-9A809110ED7F}"/>
              </a:ext>
            </a:extLst>
          </p:cNvPr>
          <p:cNvCxnSpPr/>
          <p:nvPr/>
        </p:nvCxnSpPr>
        <p:spPr>
          <a:xfrm>
            <a:off x="7145383" y="1309798"/>
            <a:ext cx="4885508" cy="29870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6668198-B79D-4F3C-A79F-9A71D445B810}"/>
              </a:ext>
            </a:extLst>
          </p:cNvPr>
          <p:cNvCxnSpPr>
            <a:cxnSpLocks/>
          </p:cNvCxnSpPr>
          <p:nvPr/>
        </p:nvCxnSpPr>
        <p:spPr>
          <a:xfrm flipV="1">
            <a:off x="7215809" y="1395236"/>
            <a:ext cx="4885508" cy="29870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2C5D61-B53E-4A04-960D-F024F7334C77}"/>
              </a:ext>
            </a:extLst>
          </p:cNvPr>
          <p:cNvSpPr txBox="1"/>
          <p:nvPr/>
        </p:nvSpPr>
        <p:spPr>
          <a:xfrm>
            <a:off x="9133448" y="4554246"/>
            <a:ext cx="289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ru-RU" i="1" dirty="0"/>
              <a:t>Не изобрети велосипеда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3136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Подготовка отчета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56474" y="1365353"/>
            <a:ext cx="10776602" cy="5561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Постановка задачи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Описание исходных данных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Обзор и анализ существующих решений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Методика, технология и критерии оценки существующих решений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Результаты оценки существующих решений и выводы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196650" lvl="0">
              <a:lnSpc>
                <a:spcPct val="110000"/>
              </a:lnSpc>
              <a:buClr>
                <a:srgbClr val="1EB6FC"/>
              </a:buClr>
              <a:buSzPct val="120000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Вариант 1 – мы нашли подходящее решение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Детальное описание выбранного решения и его адаптации под нашу задачу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Детали предобработки исходных данных</a:t>
            </a:r>
          </a:p>
          <a:p>
            <a:pPr marL="196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196650">
              <a:lnSpc>
                <a:spcPct val="110000"/>
              </a:lnSpc>
              <a:buClr>
                <a:srgbClr val="1EB6FC"/>
              </a:buClr>
              <a:buSzPct val="120000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Вариант 2 – пилим своё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Гипотезы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Результаты проверки гипотез</a:t>
            </a:r>
          </a:p>
          <a:p>
            <a:pPr marL="196650" lvl="0">
              <a:lnSpc>
                <a:spcPct val="110000"/>
              </a:lnSpc>
              <a:buClr>
                <a:srgbClr val="1EB6FC"/>
              </a:buClr>
              <a:buSzPct val="120000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Заключение: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Выводы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Ограничения исследования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241970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Концепция воспроизводимости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8" name="Скругленный прямоугольник 32">
            <a:extLst>
              <a:ext uri="{FF2B5EF4-FFF2-40B4-BE49-F238E27FC236}">
                <a16:creationId xmlns:a16="http://schemas.microsoft.com/office/drawing/2014/main" id="{288137BE-D7B8-49FA-8FD4-4D6E8BB5975F}"/>
              </a:ext>
            </a:extLst>
          </p:cNvPr>
          <p:cNvSpPr/>
          <p:nvPr/>
        </p:nvSpPr>
        <p:spPr>
          <a:xfrm>
            <a:off x="191344" y="1224500"/>
            <a:ext cx="8711720" cy="2091724"/>
          </a:xfrm>
          <a:prstGeom prst="roundRect">
            <a:avLst>
              <a:gd name="adj" fmla="val 4827"/>
            </a:avLst>
          </a:prstGeom>
          <a:solidFill>
            <a:schemeClr val="bg1"/>
          </a:solidFill>
          <a:ln w="76200">
            <a:solidFill>
              <a:srgbClr val="6CC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одержимое 4">
            <a:extLst>
              <a:ext uri="{FF2B5EF4-FFF2-40B4-BE49-F238E27FC236}">
                <a16:creationId xmlns:a16="http://schemas.microsoft.com/office/drawing/2014/main" id="{19E1EAAC-BE36-4271-8E15-5CD71DDDAA9A}"/>
              </a:ext>
            </a:extLst>
          </p:cNvPr>
          <p:cNvSpPr txBox="1">
            <a:spLocks/>
          </p:cNvSpPr>
          <p:nvPr/>
        </p:nvSpPr>
        <p:spPr>
          <a:xfrm>
            <a:off x="1069910" y="1389891"/>
            <a:ext cx="5106799" cy="474798"/>
          </a:xfrm>
          <a:prstGeom prst="rect">
            <a:avLst/>
          </a:prstGeom>
        </p:spPr>
        <p:txBody>
          <a:bodyPr vert="horz" tIns="0" rIns="0" bIns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1EB6FC"/>
              </a:buClr>
              <a:buSzPct val="120000"/>
              <a:buNone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Воспроизводимость</a:t>
            </a:r>
            <a:endParaRPr lang="ru-RU" sz="2000" b="1" dirty="0">
              <a:solidFill>
                <a:srgbClr val="1EB6F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Содержимое 4">
            <a:extLst>
              <a:ext uri="{FF2B5EF4-FFF2-40B4-BE49-F238E27FC236}">
                <a16:creationId xmlns:a16="http://schemas.microsoft.com/office/drawing/2014/main" id="{F015228B-3108-45FD-948D-679092054C50}"/>
              </a:ext>
            </a:extLst>
          </p:cNvPr>
          <p:cNvSpPr txBox="1">
            <a:spLocks/>
          </p:cNvSpPr>
          <p:nvPr/>
        </p:nvSpPr>
        <p:spPr>
          <a:xfrm>
            <a:off x="341618" y="2055497"/>
            <a:ext cx="8345088" cy="1138807"/>
          </a:xfrm>
          <a:prstGeom prst="rect">
            <a:avLst/>
          </a:prstGeom>
        </p:spPr>
        <p:txBody>
          <a:bodyPr vert="horz" tIns="0" rIns="0" bIns="0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Clr>
                <a:srgbClr val="1EB6FC"/>
              </a:buClr>
              <a:buSzPct val="120000"/>
              <a:buNone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Мера вероятности того, что, получив один результат эксперимента, вы сможете провести тот же эксперимент с теми же параметрами и получить точно такой же результат. Это способ убедиться, что результаты верны и не являются случайностями.</a:t>
            </a:r>
          </a:p>
          <a:p>
            <a:pPr marL="0" indent="0" algn="just">
              <a:spcBef>
                <a:spcPts val="0"/>
              </a:spcBef>
              <a:buClr>
                <a:srgbClr val="1EB6FC"/>
              </a:buClr>
              <a:buSzPct val="120000"/>
              <a:buNone/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DD26F9-C339-4ED4-B587-414417B6D4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8" y="1356967"/>
            <a:ext cx="673620" cy="612284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мебель, детская кроватка&#10;&#10;Автоматически созданное описание">
            <a:extLst>
              <a:ext uri="{FF2B5EF4-FFF2-40B4-BE49-F238E27FC236}">
                <a16:creationId xmlns:a16="http://schemas.microsoft.com/office/drawing/2014/main" id="{88ED4438-6BC8-49D4-8220-D7A5F60F2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10" y="3507032"/>
            <a:ext cx="4634272" cy="3204717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89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Виды воспроизводимости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B45BA1-4284-41FD-B45F-2A60C7869AEB}"/>
              </a:ext>
            </a:extLst>
          </p:cNvPr>
          <p:cNvSpPr/>
          <p:nvPr/>
        </p:nvSpPr>
        <p:spPr>
          <a:xfrm>
            <a:off x="94918" y="1431915"/>
            <a:ext cx="9118356" cy="4342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prstClr val="black"/>
                </a:solidFill>
                <a:cs typeface="Arial" panose="020B0604020202020204" pitchFamily="34" charset="0"/>
              </a:rPr>
              <a:t>Repeatability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та же команда, 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те же условия эксперимента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. Возможность получения заявленных в результатов на тех же входных данных.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prstClr val="black"/>
                </a:solidFill>
                <a:cs typeface="Arial" panose="020B0604020202020204" pitchFamily="34" charset="0"/>
              </a:rPr>
              <a:t>Reproducibility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: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другая команда, 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те же условия эксперимента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. Если наблюдение воспроизводимо, оно должно быть выполнено другой командой, повторяющей эксперимент с использованием тех же экспериментальных данных и методов, в тех же рабочих условиях, в том же или другом месте, в нескольких испытаниях.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prstClr val="black"/>
                </a:solidFill>
                <a:cs typeface="Arial" panose="020B0604020202020204" pitchFamily="34" charset="0"/>
              </a:rPr>
              <a:t>Replicability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: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другая команда, 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другие условия эксперимента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. Если наблюдение можно воспроизвести, оно должно быть выполнено другой командой, с использованием другой измерительной системы и набора данных, в другом месте, в нескольких испытаниях. Следовательно, это потребует нового сбора данных.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196650" lvl="0">
              <a:lnSpc>
                <a:spcPct val="110000"/>
              </a:lnSpc>
              <a:buClr>
                <a:srgbClr val="1EB6FC"/>
              </a:buClr>
              <a:buSzPct val="120000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2FAAA8E-9204-4384-A086-2725BBC42FB9}"/>
              </a:ext>
            </a:extLst>
          </p:cNvPr>
          <p:cNvSpPr/>
          <p:nvPr/>
        </p:nvSpPr>
        <p:spPr>
          <a:xfrm>
            <a:off x="341618" y="6049349"/>
            <a:ext cx="10751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Plesser</a:t>
            </a:r>
            <a:r>
              <a:rPr lang="en-US" sz="1400" dirty="0"/>
              <a:t> HE. Reproducibility vs. Replicability: A Brief History of a Confused Terminology. Front </a:t>
            </a:r>
            <a:r>
              <a:rPr lang="en-US" sz="1400" dirty="0" err="1"/>
              <a:t>Neuroinform</a:t>
            </a:r>
            <a:r>
              <a:rPr lang="en-US" sz="1400" dirty="0"/>
              <a:t>. 2018;11:76. Published 2018 Jan 18. doi:10.3389/fninf.2017.00076</a:t>
            </a:r>
            <a:endParaRPr lang="ru-RU" sz="140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101FACC-9681-4FF4-A8F9-7C61D8500874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7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8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65859" y="3249979"/>
            <a:ext cx="10660381" cy="1218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3600" b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15ECEF-CD1A-4861-AF1F-F5260E25A213}"/>
              </a:ext>
            </a:extLst>
          </p:cNvPr>
          <p:cNvSpPr/>
          <p:nvPr/>
        </p:nvSpPr>
        <p:spPr>
          <a:xfrm>
            <a:off x="1165860" y="1791690"/>
            <a:ext cx="8255726" cy="927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3600" b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97B6BB5-EE81-4AC0-92A8-DEABE7FD2399}"/>
              </a:ext>
            </a:extLst>
          </p:cNvPr>
          <p:cNvSpPr/>
          <p:nvPr/>
        </p:nvSpPr>
        <p:spPr>
          <a:xfrm>
            <a:off x="183532" y="2592516"/>
            <a:ext cx="10905899" cy="9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b="1" dirty="0" err="1"/>
              <a:t>MLOps</a:t>
            </a:r>
            <a:r>
              <a:rPr lang="ru-RU" sz="3600" b="1" dirty="0"/>
              <a:t> и </a:t>
            </a:r>
            <a:r>
              <a:rPr lang="ru-RU" sz="3600" b="1" dirty="0" err="1"/>
              <a:t>production</a:t>
            </a:r>
            <a:r>
              <a:rPr lang="ru-RU" sz="3600" b="1" dirty="0"/>
              <a:t> подход к ML исследованиям</a:t>
            </a:r>
            <a:endParaRPr lang="ru-RU" sz="3600" dirty="0"/>
          </a:p>
          <a:p>
            <a:pPr>
              <a:defRPr/>
            </a:pPr>
            <a:r>
              <a:rPr lang="ru-RU" sz="2800" i="1" dirty="0"/>
              <a:t>Концепция воспроизводимых и масштабируемых исследований в </a:t>
            </a:r>
            <a:r>
              <a:rPr lang="en-US" sz="2800" i="1" dirty="0"/>
              <a:t>ML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8E2D19-5416-479A-B548-6CE1125F1327}"/>
              </a:ext>
            </a:extLst>
          </p:cNvPr>
          <p:cNvSpPr/>
          <p:nvPr/>
        </p:nvSpPr>
        <p:spPr>
          <a:xfrm>
            <a:off x="260447" y="4262471"/>
            <a:ext cx="5036978" cy="20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b="1" dirty="0"/>
              <a:t>Павел Кикин</a:t>
            </a:r>
            <a:endParaRPr lang="en-US" b="1" dirty="0"/>
          </a:p>
          <a:p>
            <a:pPr>
              <a:defRPr/>
            </a:pPr>
            <a:r>
              <a:rPr lang="ru-RU" i="1" dirty="0"/>
              <a:t>Газпромнефть ЦР</a:t>
            </a:r>
          </a:p>
          <a:p>
            <a:pPr>
              <a:defRPr/>
            </a:pPr>
            <a:r>
              <a:rPr lang="ru-RU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Руководитель направления </a:t>
            </a:r>
            <a:r>
              <a:rPr lang="en-US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NLP</a:t>
            </a:r>
          </a:p>
          <a:p>
            <a:pPr>
              <a:defRPr/>
            </a:pPr>
            <a:r>
              <a:rPr lang="en-US" b="1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t.me/</a:t>
            </a:r>
            <a:r>
              <a:rPr lang="en-US" b="1" i="1" dirty="0" err="1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pavel_kikin</a:t>
            </a:r>
            <a:endParaRPr lang="ru-RU" b="1" i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1CE6E-7E46-41C3-8A68-6C59D0D9A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69" y="545915"/>
            <a:ext cx="1857375" cy="29527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7B9EDDB1-F3CE-4603-AF6D-1F448069E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250" y1="20701" x2="55667" y2="24841"/>
                        <a14:foregroundMark x1="63417" y1="23726" x2="63250" y2="26592"/>
                        <a14:foregroundMark x1="72250" y1="31847" x2="72250" y2="31847"/>
                        <a14:foregroundMark x1="75000" y1="29618" x2="75000" y2="29618"/>
                        <a14:foregroundMark x1="74667" y1="48248" x2="74667" y2="48248"/>
                        <a14:foregroundMark x1="68333" y1="48248" x2="68333" y2="48248"/>
                        <a14:foregroundMark x1="65917" y1="48248" x2="65917" y2="48248"/>
                        <a14:foregroundMark x1="60417" y1="48248" x2="60417" y2="48248"/>
                        <a14:foregroundMark x1="55667" y1="64331" x2="55667" y2="64331"/>
                        <a14:foregroundMark x1="61750" y1="67516" x2="61750" y2="67516"/>
                        <a14:foregroundMark x1="65833" y1="68949" x2="65833" y2="68949"/>
                        <a14:foregroundMark x1="68167" y1="69268" x2="68167" y2="69268"/>
                        <a14:foregroundMark x1="73667" y1="67516" x2="73667" y2="67516"/>
                        <a14:foregroundMark x1="80000" y1="66720" x2="80000" y2="66720"/>
                        <a14:foregroundMark x1="85000" y1="66561" x2="85000" y2="66561"/>
                        <a14:backgroundMark x1="69750" y1="67834" x2="69750" y2="67834"/>
                        <a14:backgroundMark x1="85917" y1="67834" x2="85917" y2="67834"/>
                        <a14:backgroundMark x1="70500" y1="23885" x2="70500" y2="23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8" y="186184"/>
            <a:ext cx="2159725" cy="113025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B1D0E3-5290-44BB-8065-E136A0451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02" y="4541809"/>
            <a:ext cx="2572109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67578" y="1418746"/>
            <a:ext cx="10144298" cy="218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целом в науке: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Место нахождения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Измерительные инструменты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Другое оборудование, использованное в эксперименте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Наблюдатель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Гипотеза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Период времени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7578" y="3915335"/>
            <a:ext cx="10144298" cy="218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  <a:r>
              <a:rPr lang="en-US" dirty="0"/>
              <a:t>ML</a:t>
            </a:r>
            <a:r>
              <a:rPr lang="ru-RU" dirty="0"/>
              <a:t>: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Аппаратное обеспечение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Программное обеспечение и его версии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Способ/оборудование для получения данных (датчики климата, спутниковые оборудование и т.д.)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Время получения данных (особенно важно для часто обновляемых источников, новостные ленты, социальные сети и т.д.)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0CB4F99-80C2-4360-95C6-D126D107B3C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39B283F5-7C9B-41E3-8037-FB2266D7D59B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2F10643-D0B2-4A41-8731-D9FDB072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DF5FC4B-B36B-4A37-A669-B1DCEEDF55CC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61E70E-FC89-4E4C-96CD-10E262E10314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Одинаковые условия эксперимента?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25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0CB4F99-80C2-4360-95C6-D126D107B3C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39B283F5-7C9B-41E3-8037-FB2266D7D59B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2F10643-D0B2-4A41-8731-D9FDB072F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DF5FC4B-B36B-4A37-A669-B1DCEEDF55CC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C61E70E-FC89-4E4C-96CD-10E262E10314}"/>
              </a:ext>
            </a:extLst>
          </p:cNvPr>
          <p:cNvSpPr/>
          <p:nvPr/>
        </p:nvSpPr>
        <p:spPr>
          <a:xfrm>
            <a:off x="1024742" y="478801"/>
            <a:ext cx="9448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Кризис воспроизводимости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89BE078-4765-4B28-81BB-0C7D088B4BA6}"/>
              </a:ext>
            </a:extLst>
          </p:cNvPr>
          <p:cNvSpPr/>
          <p:nvPr/>
        </p:nvSpPr>
        <p:spPr>
          <a:xfrm>
            <a:off x="341618" y="1562831"/>
            <a:ext cx="10673542" cy="5284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Крупномасштабные усилия по оценке воспроизводимости научных публикаций дали тревожные результаты. Например, в 2015 году группа исследователей психологии, получившая название «Открытое научное сотрудничество», рассмотрела 100 экспериментов, опубликованных в высокорейтинговых рецензируемых журналах. Из этих 100 исследований только 68 репродукций дали статистически значимые результаты, совпадающие с исходными данными.</a:t>
            </a:r>
          </a:p>
          <a:p>
            <a:endParaRPr lang="ru-RU" dirty="0"/>
          </a:p>
          <a:p>
            <a:r>
              <a:rPr lang="ru-RU" dirty="0"/>
              <a:t>Согласно данным другого анализа, до 85 % всех проведённых в мире исследовательских работ в области биомедицины не привели к значимым результатам.</a:t>
            </a:r>
          </a:p>
          <a:p>
            <a:endParaRPr lang="ru-RU" dirty="0"/>
          </a:p>
          <a:p>
            <a:r>
              <a:rPr lang="ru-RU" dirty="0"/>
              <a:t>Признаки кризиса воспроизводимости: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Фактический недостаток формализации воспроизводимости исследований в опубликованной литературе по многим научным направлениям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широко распространена невозможность воспроизвести результаты опубликованных исследований;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высокая распространенность «закрытых» методов исследования, которые завышают количество ложноположительных результатов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отсутствие данных и алгоритмов анализа в научных публикациях.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rgbClr val="1EB6FC"/>
              </a:buClr>
              <a:buSzPct val="120000"/>
            </a:pPr>
            <a:r>
              <a:rPr lang="en-US" sz="1200" dirty="0"/>
              <a:t>https://www.science.org/doi/10.1126/science.aad7243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9614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" t="5503" r="4114"/>
          <a:stretch/>
        </p:blipFill>
        <p:spPr>
          <a:xfrm>
            <a:off x="341618" y="3256905"/>
            <a:ext cx="5297182" cy="294533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7984" y="1480823"/>
            <a:ext cx="12060864" cy="160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Первое место — проблемы с зависимостями в библиотеках и зависимостями в зависимостях. Часть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репозиториев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использовали requirements.txt, часть setup.py. 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Второе место — порядок исполнения. Тетрадка сохранена без очистки кода, порядок не сохранен и некоторые переменные объявлены или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иницилизированы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после использования.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Третье место — нет нужных данных, например, указаны абсолютные пути или данных вообще нет в репозитории.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41618" y="6202243"/>
            <a:ext cx="8819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Pimentel, </a:t>
            </a:r>
            <a:r>
              <a:rPr lang="en-US" sz="1200" dirty="0" err="1"/>
              <a:t>João</a:t>
            </a:r>
            <a:r>
              <a:rPr lang="en-US" sz="1200" dirty="0"/>
              <a:t> Felipe et al. “A Large-Scale Study About Quality and Reproducibility of </a:t>
            </a:r>
            <a:r>
              <a:rPr lang="en-US" sz="1200" dirty="0" err="1"/>
              <a:t>Jupyter</a:t>
            </a:r>
            <a:r>
              <a:rPr lang="en-US" sz="1200" dirty="0"/>
              <a:t> Notebooks.” 2019 IEEE/ACM 16th International Conference on Mining Software Repositories (MSR) (2019): 507-517.</a:t>
            </a:r>
            <a:endParaRPr lang="ru-RU" sz="12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DB7FF8-E208-45CC-A11C-69083A263003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11" name="Блок-схема: узел 10">
              <a:extLst>
                <a:ext uri="{FF2B5EF4-FFF2-40B4-BE49-F238E27FC236}">
                  <a16:creationId xmlns:a16="http://schemas.microsoft.com/office/drawing/2014/main" id="{38E5D722-BA90-40AC-889A-DD83FDEBDA83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788AB36-B347-4C68-B0B5-50490DC7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B81C06-49C9-4454-9A7B-B854BA980434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1A8457-2ED1-497D-B1EC-4AD57DCAB051}"/>
              </a:ext>
            </a:extLst>
          </p:cNvPr>
          <p:cNvSpPr/>
          <p:nvPr/>
        </p:nvSpPr>
        <p:spPr>
          <a:xfrm>
            <a:off x="1024742" y="478801"/>
            <a:ext cx="9448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Факторы уменьшающие воспроизводимость</a:t>
            </a: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84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7984" y="1480823"/>
            <a:ext cx="8952807" cy="2819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Неуправляемая случайность в данных или алгоритмах (40%) (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Random Seed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Исходные данные измененные вручную, а не с помощью скриптов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Зависимость вывода и результатов от функций времени (13%)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Различия отображения на графиках (некорректное использование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matplotlib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в том числе) (52%)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Недоступны внешние данные (3%)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Различия в выводе чисел с плавающей запятой (3%)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Непостоянный порядок обхода словарей и др. контейнеров в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python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(4%)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Различия в среде исполнения (27%)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41618" y="5969832"/>
            <a:ext cx="88198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Чего хотят конференции: воспроизводимость экспериментов в </a:t>
            </a:r>
            <a:r>
              <a:rPr lang="ru-RU" sz="1200" dirty="0" err="1"/>
              <a:t>data</a:t>
            </a:r>
            <a:r>
              <a:rPr lang="ru-RU" sz="1200" dirty="0"/>
              <a:t> </a:t>
            </a:r>
            <a:r>
              <a:rPr lang="ru-RU" sz="1200" dirty="0" err="1"/>
              <a:t>science</a:t>
            </a:r>
            <a:r>
              <a:rPr lang="ru-RU" sz="1200" dirty="0"/>
              <a:t> </a:t>
            </a:r>
            <a:r>
              <a:rPr lang="en-US" sz="1200" dirty="0"/>
              <a:t>https://habr.com/ru/post/562262/</a:t>
            </a:r>
            <a:endParaRPr lang="ru-RU" sz="1200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0DB7FF8-E208-45CC-A11C-69083A263003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11" name="Блок-схема: узел 10">
              <a:extLst>
                <a:ext uri="{FF2B5EF4-FFF2-40B4-BE49-F238E27FC236}">
                  <a16:creationId xmlns:a16="http://schemas.microsoft.com/office/drawing/2014/main" id="{38E5D722-BA90-40AC-889A-DD83FDEBDA83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788AB36-B347-4C68-B0B5-50490DC7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6B81C06-49C9-4454-9A7B-B854BA980434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A1A8457-2ED1-497D-B1EC-4AD57DCAB051}"/>
              </a:ext>
            </a:extLst>
          </p:cNvPr>
          <p:cNvSpPr/>
          <p:nvPr/>
        </p:nvSpPr>
        <p:spPr>
          <a:xfrm>
            <a:off x="1024742" y="478801"/>
            <a:ext cx="9448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Факторы уменьшающие воспроизводимость</a:t>
            </a: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Пишите код в виде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Python 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скриптов в полноценных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IDE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997464-748F-4155-94CD-0FBDD87DA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" y="2085110"/>
            <a:ext cx="6694394" cy="4121727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08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1634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Используйте ноутбуки для быстрых экспериментов и их описания </a:t>
            </a:r>
          </a:p>
          <a:p>
            <a:pPr marL="869850" lvl="2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 должен являться основным артефактом разработки</a:t>
            </a:r>
          </a:p>
          <a:p>
            <a:pPr marL="869850" lvl="2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Максимум абстракции (весь основной код во внешних скриптах)</a:t>
            </a:r>
          </a:p>
          <a:p>
            <a:pPr marL="869850" lvl="2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Больше описаний</a:t>
            </a:r>
          </a:p>
          <a:p>
            <a:pPr marL="869850" lvl="2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Больше графиков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C31C68-419B-42CE-AF95-9E2E24DC75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10749" b="6727"/>
          <a:stretch/>
        </p:blipFill>
        <p:spPr>
          <a:xfrm>
            <a:off x="3319071" y="2619196"/>
            <a:ext cx="5243038" cy="408640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11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Документируйте эксперимент по ходу исследования, а не после его окончания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Ведите вики проекта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715EBEF-E4AB-4B4B-A2AA-EEA43C155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1" y="2299192"/>
            <a:ext cx="3365964" cy="3057417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89D151-B5B4-43B3-A120-D8E6D6F61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08" y="3149419"/>
            <a:ext cx="4871157" cy="292269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87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Соблюдайте </a:t>
            </a:r>
            <a:r>
              <a:rPr lang="en-US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Codestyle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, пишите комментарии и нотации</a:t>
            </a:r>
            <a:endParaRPr lang="en-US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Используйте линтеры и </a:t>
            </a:r>
            <a:r>
              <a:rPr lang="ru-RU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автоформатеры</a:t>
            </a:r>
            <a:endParaRPr lang="ru-RU" sz="20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2A7F4B9-AF91-4372-ABF6-0176F7CC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0" y="2636824"/>
            <a:ext cx="4990082" cy="1978476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9" name="Рисунок 1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A7EEAC-456F-4DF5-BC70-BFEE5AE24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967" y="1210711"/>
            <a:ext cx="4163293" cy="17485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364078-3448-4414-B891-3371FC62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15" y="3332725"/>
            <a:ext cx="3626029" cy="9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22CDA41-ABF7-4159-818A-9F7EA380D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2" y="5129503"/>
            <a:ext cx="3231573" cy="1035572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F3A8E9-B63E-4E6E-B0BD-13424A971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7" y="4533092"/>
            <a:ext cx="3365965" cy="1631983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96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Шаблонизируйте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DS 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проекты</a:t>
            </a:r>
            <a:endParaRPr lang="en-US" sz="20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57736A8-CE1D-4D4F-8E6F-D96B374A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264" y="1960637"/>
            <a:ext cx="4059251" cy="3356918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A3E9F0-BDC6-407A-BC18-95822B2A1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006" y="1481575"/>
            <a:ext cx="4650130" cy="5192488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760CEB6-CE46-476A-95F9-4C50A02454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93" y="5632141"/>
            <a:ext cx="2391744" cy="11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97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752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Используйте системы контроля версий, соблюдайте </a:t>
            </a:r>
            <a:r>
              <a:rPr lang="ru-RU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версионирование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 кода, проводите качественное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code-review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66748E3-E408-493E-9233-75CF4B981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6" y="2834575"/>
            <a:ext cx="1733523" cy="157143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41BC18-0022-401C-B997-958700DBCE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46" y="4769524"/>
            <a:ext cx="1945031" cy="10940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27F743-AA93-4C36-AA9A-8D1073D563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30" y="3021299"/>
            <a:ext cx="6235065" cy="3496450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C9381D-BE7B-4921-992E-4ABF1C7010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 b="4710"/>
          <a:stretch/>
        </p:blipFill>
        <p:spPr>
          <a:xfrm>
            <a:off x="5773328" y="1920250"/>
            <a:ext cx="4991100" cy="2063931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0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чего этот курс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408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5498236" y="1530124"/>
            <a:ext cx="6797396" cy="3428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Работать в команде над одним проектом</a:t>
            </a:r>
          </a:p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Превратить модель в сервис</a:t>
            </a:r>
          </a:p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Корректно передать результаты исследований заказчику или другим разработчикам</a:t>
            </a:r>
          </a:p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Систематизировать исследования</a:t>
            </a:r>
          </a:p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Отслеживать и сохранять условия и результаты экспериментов</a:t>
            </a:r>
          </a:p>
          <a:p>
            <a:pPr marL="412650" lvl="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Автоматизировать эксперименты</a:t>
            </a:r>
          </a:p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Повысить качество кода</a:t>
            </a:r>
          </a:p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Выстроить с нуля процессы МЛ разработки в команде</a:t>
            </a:r>
          </a:p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Обеспечить воспроизводимость ваших исследований</a:t>
            </a:r>
          </a:p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endParaRPr lang="ru-RU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AA7F94D-EE80-4076-B7D7-1B6751981339}"/>
              </a:ext>
            </a:extLst>
          </p:cNvPr>
          <p:cNvGrpSpPr/>
          <p:nvPr/>
        </p:nvGrpSpPr>
        <p:grpSpPr>
          <a:xfrm>
            <a:off x="335711" y="424924"/>
            <a:ext cx="570523" cy="570523"/>
            <a:chOff x="341618" y="424924"/>
            <a:chExt cx="570523" cy="570523"/>
          </a:xfrm>
        </p:grpSpPr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67FBDE73-B620-43E3-83EA-5403D28E18B6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A6CDEC-674F-49E6-BDB5-2F6C70E1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615BAF-845F-4CE6-BF9B-C21252AEC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8" t="23329"/>
          <a:stretch/>
        </p:blipFill>
        <p:spPr>
          <a:xfrm>
            <a:off x="351608" y="1658112"/>
            <a:ext cx="5156602" cy="1308511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570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Настройте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CI/CD (Continuous Integration, Continuous Delivery)</a:t>
            </a:r>
            <a:endParaRPr lang="ru-RU" sz="20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D846D02-74F6-4CF6-911F-0210C2C7F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6" y="2202836"/>
            <a:ext cx="6815206" cy="40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8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1939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Покрывайте код, данные и модели тестами</a:t>
            </a:r>
            <a:endParaRPr lang="en-US" sz="2000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Юнит тесты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Интеграционные тесты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Тесты данных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Тесты моделей</a:t>
            </a:r>
          </a:p>
          <a:p>
            <a:pPr marL="869850" lvl="1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Нагрузочные тесты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163831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Применяйте системы трекинга экспериментов (</a:t>
            </a:r>
            <a:r>
              <a:rPr lang="en-US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MLFlow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CFA286-3231-4BB9-B408-F3DB4D999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" y="2530328"/>
            <a:ext cx="91821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1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Сохраняйте алгоритмы получения для каждого результата (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workflow 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менеджеры с 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DAG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4" name="Рисунок 3" descr="Изображение выглядит как текст, визит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D3D85DA-52E1-4E25-AAD1-870E6CBD7F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" t="14154" r="1970" b="20938"/>
          <a:stretch/>
        </p:blipFill>
        <p:spPr>
          <a:xfrm>
            <a:off x="288609" y="4093744"/>
            <a:ext cx="8570469" cy="25323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AE1F83-E4D7-465C-A424-FBAE9C259B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9" y="2202836"/>
            <a:ext cx="2977870" cy="115144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3E7C11-D423-417C-982B-E9EC04791F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3" t="9500" r="22357" b="10489"/>
          <a:stretch/>
        </p:blipFill>
        <p:spPr>
          <a:xfrm>
            <a:off x="4853185" y="2285628"/>
            <a:ext cx="1330770" cy="13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3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Оформляйте код, как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python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пакеты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Создавайте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CLI</a:t>
            </a: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Пишите инструкции по запуску/интерфейсам вашего кода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Избегайте ручного изменения данных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2577275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Управляйте зависимостями и сохраняйте конфигурации с точными версиями(</a:t>
            </a:r>
            <a:r>
              <a:rPr lang="en-US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conda</a:t>
            </a:r>
            <a:r>
              <a:rPr lang="en-US" sz="2000" b="1" dirty="0">
                <a:solidFill>
                  <a:prstClr val="black"/>
                </a:solidFill>
                <a:cs typeface="Arial" panose="020B0604020202020204" pitchFamily="34" charset="0"/>
              </a:rPr>
              <a:t>, pip</a:t>
            </a:r>
            <a:r>
              <a:rPr lang="ru-RU" sz="2000" b="1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9E8447-D475-4FD5-87FC-637B8D396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12829" r="4678" b="63762"/>
          <a:stretch/>
        </p:blipFill>
        <p:spPr>
          <a:xfrm>
            <a:off x="351608" y="2525678"/>
            <a:ext cx="7639575" cy="10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413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prstClr val="black"/>
                </a:solidFill>
                <a:cs typeface="Arial" panose="020B0604020202020204" pitchFamily="34" charset="0"/>
              </a:rPr>
              <a:t>Контейнеризируйте</a:t>
            </a:r>
            <a:endParaRPr lang="ru-RU" sz="2000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F195E1-51C4-4B24-84B7-1313E080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14" y="2225629"/>
            <a:ext cx="4683339" cy="38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7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0886" y="1392162"/>
            <a:ext cx="10673542" cy="991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Сохраняйте промежуточные данные (ускорение экспериментов)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Фиксируйте случайные процессы в алгоритмах оптимизации и изменения данных (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Random seed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Не работайте в одиночку. Выносите результаты на </a:t>
            </a:r>
            <a:r>
              <a:rPr lang="ru-RU" dirty="0"/>
              <a:t>обсуждение.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E3945AE-47AA-4784-99C8-79F0FCAF8345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8" name="Блок-схема: узел 7">
              <a:extLst>
                <a:ext uri="{FF2B5EF4-FFF2-40B4-BE49-F238E27FC236}">
                  <a16:creationId xmlns:a16="http://schemas.microsoft.com/office/drawing/2014/main" id="{DD35C4F6-4A6B-4D43-BB8A-0215260EDC69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C0AF3E7-4765-4CF9-B86D-2A3EA775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5EB473A-FE67-4ED1-9E4E-68C74537BA7D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235E99-75BC-4D16-A51A-97EE40FEA429}"/>
              </a:ext>
            </a:extLst>
          </p:cNvPr>
          <p:cNvSpPr/>
          <p:nvPr/>
        </p:nvSpPr>
        <p:spPr>
          <a:xfrm>
            <a:off x="1024742" y="478801"/>
            <a:ext cx="6613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Способы улучшение воспроизводимости</a:t>
            </a:r>
          </a:p>
        </p:txBody>
      </p:sp>
    </p:spTree>
    <p:extLst>
      <p:ext uri="{BB962C8B-B14F-4D97-AF65-F5344CB8AC3E}">
        <p14:creationId xmlns:p14="http://schemas.microsoft.com/office/powerpoint/2010/main" val="25230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8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65859" y="3249979"/>
            <a:ext cx="10660381" cy="1218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3600" b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04193" y="7294179"/>
            <a:ext cx="399393" cy="399393"/>
          </a:xfrm>
          <a:prstGeom prst="rect">
            <a:avLst/>
          </a:prstGeom>
          <a:solidFill>
            <a:srgbClr val="45BA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229710" y="7294179"/>
            <a:ext cx="399393" cy="3993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755227" y="7294179"/>
            <a:ext cx="399393" cy="399393"/>
          </a:xfrm>
          <a:prstGeom prst="rect">
            <a:avLst/>
          </a:prstGeom>
          <a:solidFill>
            <a:srgbClr val="004D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280744" y="7294179"/>
            <a:ext cx="399393" cy="399393"/>
          </a:xfrm>
          <a:prstGeom prst="rect">
            <a:avLst/>
          </a:prstGeom>
          <a:solidFill>
            <a:srgbClr val="F194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15ECEF-CD1A-4861-AF1F-F5260E25A213}"/>
              </a:ext>
            </a:extLst>
          </p:cNvPr>
          <p:cNvSpPr/>
          <p:nvPr/>
        </p:nvSpPr>
        <p:spPr>
          <a:xfrm>
            <a:off x="1165860" y="1791690"/>
            <a:ext cx="8255726" cy="927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endParaRPr lang="ru-RU" sz="3600" b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97B6BB5-EE81-4AC0-92A8-DEABE7FD2399}"/>
              </a:ext>
            </a:extLst>
          </p:cNvPr>
          <p:cNvSpPr/>
          <p:nvPr/>
        </p:nvSpPr>
        <p:spPr>
          <a:xfrm>
            <a:off x="183532" y="2592516"/>
            <a:ext cx="10905899" cy="94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sz="3600" b="1" dirty="0" err="1"/>
              <a:t>MLOps</a:t>
            </a:r>
            <a:r>
              <a:rPr lang="ru-RU" sz="3600" b="1" dirty="0"/>
              <a:t> и </a:t>
            </a:r>
            <a:r>
              <a:rPr lang="ru-RU" sz="3600" b="1" dirty="0" err="1"/>
              <a:t>production</a:t>
            </a:r>
            <a:r>
              <a:rPr lang="ru-RU" sz="3600" b="1" dirty="0"/>
              <a:t> подход к ML исследованиям</a:t>
            </a:r>
            <a:endParaRPr lang="ru-RU" sz="3600" dirty="0"/>
          </a:p>
          <a:p>
            <a:pPr>
              <a:defRPr/>
            </a:pPr>
            <a:r>
              <a:rPr lang="ru-RU" sz="2800" i="1" dirty="0"/>
              <a:t>Концепция воспроизводимых и масштабируемых исследований в </a:t>
            </a:r>
            <a:r>
              <a:rPr lang="en-US" sz="2800" i="1" dirty="0"/>
              <a:t>ML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8E2D19-5416-479A-B548-6CE1125F1327}"/>
              </a:ext>
            </a:extLst>
          </p:cNvPr>
          <p:cNvSpPr/>
          <p:nvPr/>
        </p:nvSpPr>
        <p:spPr>
          <a:xfrm>
            <a:off x="260447" y="4262471"/>
            <a:ext cx="5036978" cy="20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ru-RU" b="1" dirty="0"/>
              <a:t>Павел Кикин</a:t>
            </a:r>
            <a:endParaRPr lang="en-US" b="1" dirty="0"/>
          </a:p>
          <a:p>
            <a:pPr>
              <a:defRPr/>
            </a:pPr>
            <a:r>
              <a:rPr lang="ru-RU" i="1" dirty="0"/>
              <a:t>Газпромнефть ЦР</a:t>
            </a:r>
          </a:p>
          <a:p>
            <a:pPr>
              <a:defRPr/>
            </a:pPr>
            <a:r>
              <a:rPr lang="ru-RU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Руководитель направления </a:t>
            </a:r>
            <a:r>
              <a:rPr lang="en-US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NLP</a:t>
            </a:r>
          </a:p>
          <a:p>
            <a:pPr>
              <a:defRPr/>
            </a:pPr>
            <a:r>
              <a:rPr lang="en-US" b="1" i="1" dirty="0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t.me/</a:t>
            </a:r>
            <a:r>
              <a:rPr lang="en-US" b="1" i="1" dirty="0" err="1">
                <a:ln w="0"/>
                <a:solidFill>
                  <a:schemeClr val="bg1"/>
                </a:solidFill>
                <a:ea typeface="PT Sans" panose="020B0503020203020204" pitchFamily="34" charset="-52"/>
                <a:cs typeface="Times New Roman" panose="02020603050405020304" pitchFamily="18" charset="0"/>
              </a:rPr>
              <a:t>pavel_kikin</a:t>
            </a:r>
            <a:endParaRPr lang="ru-RU" b="1" i="1" dirty="0">
              <a:ln w="0"/>
              <a:solidFill>
                <a:schemeClr val="bg1"/>
              </a:solidFill>
              <a:ea typeface="PT Sans" panose="020B0503020203020204" pitchFamily="34" charset="-52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41CE6E-7E46-41C3-8A68-6C59D0D9A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69" y="545915"/>
            <a:ext cx="1857375" cy="295275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7B9EDDB1-F3CE-4603-AF6D-1F448069ED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250" y1="20701" x2="55667" y2="24841"/>
                        <a14:foregroundMark x1="63417" y1="23726" x2="63250" y2="26592"/>
                        <a14:foregroundMark x1="72250" y1="31847" x2="72250" y2="31847"/>
                        <a14:foregroundMark x1="75000" y1="29618" x2="75000" y2="29618"/>
                        <a14:foregroundMark x1="74667" y1="48248" x2="74667" y2="48248"/>
                        <a14:foregroundMark x1="68333" y1="48248" x2="68333" y2="48248"/>
                        <a14:foregroundMark x1="65917" y1="48248" x2="65917" y2="48248"/>
                        <a14:foregroundMark x1="60417" y1="48248" x2="60417" y2="48248"/>
                        <a14:foregroundMark x1="55667" y1="64331" x2="55667" y2="64331"/>
                        <a14:foregroundMark x1="61750" y1="67516" x2="61750" y2="67516"/>
                        <a14:foregroundMark x1="65833" y1="68949" x2="65833" y2="68949"/>
                        <a14:foregroundMark x1="68167" y1="69268" x2="68167" y2="69268"/>
                        <a14:foregroundMark x1="73667" y1="67516" x2="73667" y2="67516"/>
                        <a14:foregroundMark x1="80000" y1="66720" x2="80000" y2="66720"/>
                        <a14:foregroundMark x1="85000" y1="66561" x2="85000" y2="66561"/>
                        <a14:backgroundMark x1="69750" y1="67834" x2="69750" y2="67834"/>
                        <a14:backgroundMark x1="85917" y1="67834" x2="85917" y2="67834"/>
                        <a14:backgroundMark x1="70500" y1="23885" x2="70500" y2="23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88" y="186184"/>
            <a:ext cx="2159725" cy="1130256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B1D0E3-5290-44BB-8065-E136A0451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02" y="4541809"/>
            <a:ext cx="2572109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чего этот курс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408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AA7F94D-EE80-4076-B7D7-1B6751981339}"/>
              </a:ext>
            </a:extLst>
          </p:cNvPr>
          <p:cNvGrpSpPr/>
          <p:nvPr/>
        </p:nvGrpSpPr>
        <p:grpSpPr>
          <a:xfrm>
            <a:off x="335711" y="424924"/>
            <a:ext cx="570523" cy="570523"/>
            <a:chOff x="341618" y="424924"/>
            <a:chExt cx="570523" cy="570523"/>
          </a:xfrm>
        </p:grpSpPr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67FBDE73-B620-43E3-83EA-5403D28E18B6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A6CDEC-674F-49E6-BDB5-2F6C70E1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pic>
        <p:nvPicPr>
          <p:cNvPr id="23" name="Рисунок 22" descr="Изображение выглядит как человек, пятно&#10;&#10;Автоматически созданное описание">
            <a:extLst>
              <a:ext uri="{FF2B5EF4-FFF2-40B4-BE49-F238E27FC236}">
                <a16:creationId xmlns:a16="http://schemas.microsoft.com/office/drawing/2014/main" id="{1411F479-91B3-475A-BC0B-F90BE81FC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66" y="1237645"/>
            <a:ext cx="4959590" cy="2438465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3A566A-44E9-479E-A3B2-D76C3BF231CD}"/>
              </a:ext>
            </a:extLst>
          </p:cNvPr>
          <p:cNvSpPr txBox="1"/>
          <p:nvPr/>
        </p:nvSpPr>
        <p:spPr>
          <a:xfrm>
            <a:off x="126450" y="1697736"/>
            <a:ext cx="6147816" cy="68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Написать больше умных слов в резюме</a:t>
            </a:r>
          </a:p>
          <a:p>
            <a:pPr marL="412650" indent="-216000">
              <a:lnSpc>
                <a:spcPct val="110000"/>
              </a:lnSpc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Казаться умнее на собеседованиях</a:t>
            </a:r>
          </a:p>
        </p:txBody>
      </p:sp>
    </p:spTree>
    <p:extLst>
      <p:ext uri="{BB962C8B-B14F-4D97-AF65-F5344CB8AC3E}">
        <p14:creationId xmlns:p14="http://schemas.microsoft.com/office/powerpoint/2010/main" val="366120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 курсе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408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AA7F94D-EE80-4076-B7D7-1B6751981339}"/>
              </a:ext>
            </a:extLst>
          </p:cNvPr>
          <p:cNvGrpSpPr/>
          <p:nvPr/>
        </p:nvGrpSpPr>
        <p:grpSpPr>
          <a:xfrm>
            <a:off x="335711" y="424924"/>
            <a:ext cx="570523" cy="570523"/>
            <a:chOff x="341618" y="424924"/>
            <a:chExt cx="570523" cy="570523"/>
          </a:xfrm>
        </p:grpSpPr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67FBDE73-B620-43E3-83EA-5403D28E18B6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A6CDEC-674F-49E6-BDB5-2F6C70E1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DC5BBA7-6CDF-4536-9942-E486C4A3F1E1}"/>
              </a:ext>
            </a:extLst>
          </p:cNvPr>
          <p:cNvGrpSpPr/>
          <p:nvPr/>
        </p:nvGrpSpPr>
        <p:grpSpPr>
          <a:xfrm>
            <a:off x="886996" y="1872397"/>
            <a:ext cx="950297" cy="950297"/>
            <a:chOff x="7363609" y="1622137"/>
            <a:chExt cx="950297" cy="950297"/>
          </a:xfrm>
        </p:grpSpPr>
        <p:sp>
          <p:nvSpPr>
            <p:cNvPr id="20" name="Блок-схема: узел 19">
              <a:extLst>
                <a:ext uri="{FF2B5EF4-FFF2-40B4-BE49-F238E27FC236}">
                  <a16:creationId xmlns:a16="http://schemas.microsoft.com/office/drawing/2014/main" id="{754368B0-3676-482D-96A4-7F66557A8620}"/>
                </a:ext>
              </a:extLst>
            </p:cNvPr>
            <p:cNvSpPr/>
            <p:nvPr/>
          </p:nvSpPr>
          <p:spPr>
            <a:xfrm>
              <a:off x="7363609" y="1622137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32E9EA3-7681-4C98-9CC3-DD1CC830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808" y="1749336"/>
              <a:ext cx="695898" cy="6958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ADC159-9110-49AA-B804-A807632D5032}"/>
              </a:ext>
            </a:extLst>
          </p:cNvPr>
          <p:cNvSpPr txBox="1"/>
          <p:nvPr/>
        </p:nvSpPr>
        <p:spPr>
          <a:xfrm>
            <a:off x="92836" y="2948424"/>
            <a:ext cx="224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9 занятий </a:t>
            </a:r>
          </a:p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теория + практика</a:t>
            </a:r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FE5776D-2271-4CC5-839F-E92AAD393BD1}"/>
              </a:ext>
            </a:extLst>
          </p:cNvPr>
          <p:cNvGrpSpPr/>
          <p:nvPr/>
        </p:nvGrpSpPr>
        <p:grpSpPr>
          <a:xfrm>
            <a:off x="2914529" y="1872395"/>
            <a:ext cx="950297" cy="950297"/>
            <a:chOff x="5790656" y="5763519"/>
            <a:chExt cx="950297" cy="950297"/>
          </a:xfrm>
        </p:grpSpPr>
        <p:sp>
          <p:nvSpPr>
            <p:cNvPr id="52" name="Блок-схема: узел 51">
              <a:extLst>
                <a:ext uri="{FF2B5EF4-FFF2-40B4-BE49-F238E27FC236}">
                  <a16:creationId xmlns:a16="http://schemas.microsoft.com/office/drawing/2014/main" id="{CF3FF10B-88EA-43CA-B921-51B63745715B}"/>
                </a:ext>
              </a:extLst>
            </p:cNvPr>
            <p:cNvSpPr/>
            <p:nvPr/>
          </p:nvSpPr>
          <p:spPr>
            <a:xfrm>
              <a:off x="5790656" y="5763519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EAF89E61-45EC-46F5-83CB-F746CA84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628" y="5967288"/>
              <a:ext cx="661612" cy="579295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FEB64C1-3335-431B-96EA-7D19B4FD2132}"/>
              </a:ext>
            </a:extLst>
          </p:cNvPr>
          <p:cNvSpPr txBox="1"/>
          <p:nvPr/>
        </p:nvSpPr>
        <p:spPr>
          <a:xfrm>
            <a:off x="2339992" y="3026461"/>
            <a:ext cx="224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Понедельник 18:30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CB8EE2B2-7C20-424E-A846-25EC073990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83" y="1864926"/>
            <a:ext cx="1388446" cy="981849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37745E68-9575-4B9D-919C-7D05BB37F8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36" y="1872395"/>
            <a:ext cx="966913" cy="96691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44827F1-0C88-457D-B230-B68E14332EC9}"/>
              </a:ext>
            </a:extLst>
          </p:cNvPr>
          <p:cNvSpPr txBox="1"/>
          <p:nvPr/>
        </p:nvSpPr>
        <p:spPr>
          <a:xfrm>
            <a:off x="7538114" y="2948425"/>
            <a:ext cx="2247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Конференции в 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Zoom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44ABE0-1E40-4CF8-971D-821ABA920DC2}"/>
              </a:ext>
            </a:extLst>
          </p:cNvPr>
          <p:cNvSpPr txBox="1"/>
          <p:nvPr/>
        </p:nvSpPr>
        <p:spPr>
          <a:xfrm>
            <a:off x="9785270" y="2868504"/>
            <a:ext cx="22471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Онлайн трансляции и запись в </a:t>
            </a:r>
            <a:r>
              <a:rPr lang="ru-RU" b="1" dirty="0" err="1">
                <a:solidFill>
                  <a:prstClr val="black"/>
                </a:solidFill>
                <a:cs typeface="Arial" panose="020B0604020202020204" pitchFamily="34" charset="0"/>
              </a:rPr>
              <a:t>Youtube</a:t>
            </a:r>
            <a:endParaRPr lang="ru-RU" b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62" name="Рисунок 61" descr="Изображение выглядит как лампа&#10;&#10;Автоматически созданное описание">
            <a:extLst>
              <a:ext uri="{FF2B5EF4-FFF2-40B4-BE49-F238E27FC236}">
                <a16:creationId xmlns:a16="http://schemas.microsoft.com/office/drawing/2014/main" id="{E843AA12-0A6A-4B73-BC1A-E7732FB7EF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60" y="1659230"/>
            <a:ext cx="2158938" cy="11634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AF5C464-E056-40EB-A34C-7D35501B6FFC}"/>
              </a:ext>
            </a:extLst>
          </p:cNvPr>
          <p:cNvSpPr txBox="1"/>
          <p:nvPr/>
        </p:nvSpPr>
        <p:spPr>
          <a:xfrm>
            <a:off x="4897951" y="3031325"/>
            <a:ext cx="2247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 algn="ctr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Рейтинг участников</a:t>
            </a:r>
          </a:p>
        </p:txBody>
      </p:sp>
    </p:spTree>
    <p:extLst>
      <p:ext uri="{BB962C8B-B14F-4D97-AF65-F5344CB8AC3E}">
        <p14:creationId xmlns:p14="http://schemas.microsoft.com/office/powerpoint/2010/main" val="108582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 курсе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408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AA7F94D-EE80-4076-B7D7-1B6751981339}"/>
              </a:ext>
            </a:extLst>
          </p:cNvPr>
          <p:cNvGrpSpPr/>
          <p:nvPr/>
        </p:nvGrpSpPr>
        <p:grpSpPr>
          <a:xfrm>
            <a:off x="335711" y="424924"/>
            <a:ext cx="570523" cy="570523"/>
            <a:chOff x="341618" y="424924"/>
            <a:chExt cx="570523" cy="570523"/>
          </a:xfrm>
        </p:grpSpPr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67FBDE73-B620-43E3-83EA-5403D28E18B6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A6CDEC-674F-49E6-BDB5-2F6C70E1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5873A886-D99E-4CE3-A397-D9ADC47A6242}"/>
              </a:ext>
            </a:extLst>
          </p:cNvPr>
          <p:cNvGrpSpPr/>
          <p:nvPr/>
        </p:nvGrpSpPr>
        <p:grpSpPr>
          <a:xfrm>
            <a:off x="335711" y="1689904"/>
            <a:ext cx="646332" cy="646332"/>
            <a:chOff x="4127138" y="3253027"/>
            <a:chExt cx="950297" cy="950297"/>
          </a:xfrm>
        </p:grpSpPr>
        <p:sp>
          <p:nvSpPr>
            <p:cNvPr id="27" name="Блок-схема: узел 26">
              <a:extLst>
                <a:ext uri="{FF2B5EF4-FFF2-40B4-BE49-F238E27FC236}">
                  <a16:creationId xmlns:a16="http://schemas.microsoft.com/office/drawing/2014/main" id="{ADD36EA0-E943-4E2B-9CB4-E28D14DD50B2}"/>
                </a:ext>
              </a:extLst>
            </p:cNvPr>
            <p:cNvSpPr/>
            <p:nvPr/>
          </p:nvSpPr>
          <p:spPr>
            <a:xfrm>
              <a:off x="4127138" y="3253027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7B3395D5-6910-46D8-84CE-0EB81635E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266" y="3429000"/>
              <a:ext cx="551372" cy="551372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E4CEEF6-603C-438C-B54E-D79A1C174995}"/>
              </a:ext>
            </a:extLst>
          </p:cNvPr>
          <p:cNvGrpSpPr/>
          <p:nvPr/>
        </p:nvGrpSpPr>
        <p:grpSpPr>
          <a:xfrm>
            <a:off x="331071" y="5398179"/>
            <a:ext cx="646332" cy="646332"/>
            <a:chOff x="4483215" y="1211376"/>
            <a:chExt cx="950297" cy="950297"/>
          </a:xfrm>
        </p:grpSpPr>
        <p:sp>
          <p:nvSpPr>
            <p:cNvPr id="26" name="Блок-схема: узел 25">
              <a:extLst>
                <a:ext uri="{FF2B5EF4-FFF2-40B4-BE49-F238E27FC236}">
                  <a16:creationId xmlns:a16="http://schemas.microsoft.com/office/drawing/2014/main" id="{B0E6D98E-BE40-41F5-9200-EB5DD43E7995}"/>
                </a:ext>
              </a:extLst>
            </p:cNvPr>
            <p:cNvSpPr/>
            <p:nvPr/>
          </p:nvSpPr>
          <p:spPr>
            <a:xfrm>
              <a:off x="4483215" y="1211376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E4A39177-B615-4AC8-8EB0-0B322F44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659" y="1412604"/>
              <a:ext cx="561697" cy="561697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92B4C9E-A119-4125-B816-55A0AD2A8D8A}"/>
              </a:ext>
            </a:extLst>
          </p:cNvPr>
          <p:cNvGrpSpPr/>
          <p:nvPr/>
        </p:nvGrpSpPr>
        <p:grpSpPr>
          <a:xfrm>
            <a:off x="317729" y="3543536"/>
            <a:ext cx="646332" cy="646332"/>
            <a:chOff x="2790256" y="1859416"/>
            <a:chExt cx="950297" cy="950297"/>
          </a:xfrm>
        </p:grpSpPr>
        <p:sp>
          <p:nvSpPr>
            <p:cNvPr id="28" name="Блок-схема: узел 27">
              <a:extLst>
                <a:ext uri="{FF2B5EF4-FFF2-40B4-BE49-F238E27FC236}">
                  <a16:creationId xmlns:a16="http://schemas.microsoft.com/office/drawing/2014/main" id="{967CC8B5-7989-4837-A696-7B76D751F5B5}"/>
                </a:ext>
              </a:extLst>
            </p:cNvPr>
            <p:cNvSpPr/>
            <p:nvPr/>
          </p:nvSpPr>
          <p:spPr>
            <a:xfrm>
              <a:off x="2790256" y="1859416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C4631E90-6707-4070-BF4A-C13DD3C9F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507" y="2052511"/>
              <a:ext cx="547610" cy="614025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A1963852-5598-4BB8-ADF3-2BCA4986FE0D}"/>
              </a:ext>
            </a:extLst>
          </p:cNvPr>
          <p:cNvGrpSpPr/>
          <p:nvPr/>
        </p:nvGrpSpPr>
        <p:grpSpPr>
          <a:xfrm>
            <a:off x="331071" y="2615421"/>
            <a:ext cx="646332" cy="646332"/>
            <a:chOff x="1361939" y="5306639"/>
            <a:chExt cx="950297" cy="950297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9C931E85-5845-4E3A-9D30-5567F5C76780}"/>
                </a:ext>
              </a:extLst>
            </p:cNvPr>
            <p:cNvSpPr/>
            <p:nvPr/>
          </p:nvSpPr>
          <p:spPr>
            <a:xfrm>
              <a:off x="1361939" y="5306639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D84EEA7-DAA8-4C5D-B3F9-32169D655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6192" y="5500891"/>
              <a:ext cx="561792" cy="561792"/>
            </a:xfrm>
            <a:prstGeom prst="rect">
              <a:avLst/>
            </a:prstGeom>
          </p:spPr>
        </p:pic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B69FC3E-0367-476B-8ED8-0D62F97ABE36}"/>
              </a:ext>
            </a:extLst>
          </p:cNvPr>
          <p:cNvGrpSpPr/>
          <p:nvPr/>
        </p:nvGrpSpPr>
        <p:grpSpPr>
          <a:xfrm>
            <a:off x="317729" y="4469053"/>
            <a:ext cx="646332" cy="646332"/>
            <a:chOff x="971465" y="4257056"/>
            <a:chExt cx="950297" cy="950297"/>
          </a:xfrm>
        </p:grpSpPr>
        <p:sp>
          <p:nvSpPr>
            <p:cNvPr id="30" name="Блок-схема: узел 29">
              <a:extLst>
                <a:ext uri="{FF2B5EF4-FFF2-40B4-BE49-F238E27FC236}">
                  <a16:creationId xmlns:a16="http://schemas.microsoft.com/office/drawing/2014/main" id="{ACE3A596-F080-4894-B8DF-4D8C9267A034}"/>
                </a:ext>
              </a:extLst>
            </p:cNvPr>
            <p:cNvSpPr/>
            <p:nvPr/>
          </p:nvSpPr>
          <p:spPr>
            <a:xfrm>
              <a:off x="971465" y="4257056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709D2F8C-A1EC-4837-A9D1-D9785BEE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478" y="4453494"/>
              <a:ext cx="624621" cy="62462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307B7B2-E131-42D1-B69E-8A84BB79FCBC}"/>
              </a:ext>
            </a:extLst>
          </p:cNvPr>
          <p:cNvSpPr txBox="1"/>
          <p:nvPr/>
        </p:nvSpPr>
        <p:spPr>
          <a:xfrm>
            <a:off x="1024742" y="1673928"/>
            <a:ext cx="8553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Домашние задания (не оценивается)</a:t>
            </a:r>
          </a:p>
          <a:p>
            <a:pPr marL="108000">
              <a:buClr>
                <a:srgbClr val="4088FF"/>
              </a:buClr>
              <a:buSzPct val="120000"/>
            </a:pPr>
            <a:r>
              <a:rPr lang="en-US" i="1" dirty="0">
                <a:solidFill>
                  <a:prstClr val="black"/>
                </a:solidFill>
                <a:cs typeface="Arial" panose="020B0604020202020204" pitchFamily="34" charset="0"/>
              </a:rPr>
              <a:t>Google Drive</a:t>
            </a:r>
            <a:endParaRPr lang="ru-RU" i="1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6C146E-6B6D-4CAB-B31A-3B485AB2E60A}"/>
              </a:ext>
            </a:extLst>
          </p:cNvPr>
          <p:cNvSpPr txBox="1"/>
          <p:nvPr/>
        </p:nvSpPr>
        <p:spPr>
          <a:xfrm>
            <a:off x="1024742" y="2741277"/>
            <a:ext cx="36602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Тесты (10 балов)</a:t>
            </a:r>
            <a:endParaRPr lang="en-US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108000" lvl="0">
              <a:buClr>
                <a:srgbClr val="4088FF"/>
              </a:buClr>
              <a:buSzPct val="120000"/>
            </a:pPr>
            <a:r>
              <a:rPr lang="en-US" i="1" dirty="0">
                <a:solidFill>
                  <a:prstClr val="black"/>
                </a:solidFill>
                <a:cs typeface="Arial" panose="020B0604020202020204" pitchFamily="34" charset="0"/>
              </a:rPr>
              <a:t>C</a:t>
            </a:r>
            <a:r>
              <a:rPr lang="ru-RU" i="1" dirty="0" err="1">
                <a:solidFill>
                  <a:prstClr val="black"/>
                </a:solidFill>
                <a:cs typeface="Arial" panose="020B0604020202020204" pitchFamily="34" charset="0"/>
              </a:rPr>
              <a:t>траничка</a:t>
            </a:r>
            <a:r>
              <a:rPr lang="ru-RU" i="1" dirty="0">
                <a:solidFill>
                  <a:prstClr val="black"/>
                </a:solidFill>
                <a:cs typeface="Arial" panose="020B0604020202020204" pitchFamily="34" charset="0"/>
              </a:rPr>
              <a:t> курса в ODS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155AA6-A380-4E59-A113-292015CC1C95}"/>
              </a:ext>
            </a:extLst>
          </p:cNvPr>
          <p:cNvSpPr txBox="1"/>
          <p:nvPr/>
        </p:nvSpPr>
        <p:spPr>
          <a:xfrm>
            <a:off x="1024742" y="3674310"/>
            <a:ext cx="417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Дополнительные задания (20 баллов)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prstClr val="black"/>
                </a:solidFill>
                <a:cs typeface="Arial" panose="020B0604020202020204" pitchFamily="34" charset="0"/>
              </a:rPr>
              <a:t>руководство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prstClr val="black"/>
                </a:solidFill>
                <a:cs typeface="Arial" panose="020B0604020202020204" pitchFamily="34" charset="0"/>
              </a:rPr>
              <a:t>мастер-класс/доклад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839236-3572-43F2-B51C-0136FF60C1B2}"/>
              </a:ext>
            </a:extLst>
          </p:cNvPr>
          <p:cNvSpPr txBox="1"/>
          <p:nvPr/>
        </p:nvSpPr>
        <p:spPr>
          <a:xfrm>
            <a:off x="1024742" y="4602658"/>
            <a:ext cx="3919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Вопросы и ответы на Кью (5 баллов)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69A955-241B-49ED-8A1A-3C5450BB82D5}"/>
              </a:ext>
            </a:extLst>
          </p:cNvPr>
          <p:cNvSpPr txBox="1"/>
          <p:nvPr/>
        </p:nvSpPr>
        <p:spPr>
          <a:xfrm>
            <a:off x="1022591" y="5531006"/>
            <a:ext cx="335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Итоговый проект (50 баллов)</a:t>
            </a:r>
          </a:p>
        </p:txBody>
      </p:sp>
    </p:spTree>
    <p:extLst>
      <p:ext uri="{BB962C8B-B14F-4D97-AF65-F5344CB8AC3E}">
        <p14:creationId xmlns:p14="http://schemas.microsoft.com/office/powerpoint/2010/main" val="260264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 курсе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408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AA7F94D-EE80-4076-B7D7-1B6751981339}"/>
              </a:ext>
            </a:extLst>
          </p:cNvPr>
          <p:cNvGrpSpPr/>
          <p:nvPr/>
        </p:nvGrpSpPr>
        <p:grpSpPr>
          <a:xfrm>
            <a:off x="335711" y="424924"/>
            <a:ext cx="570523" cy="570523"/>
            <a:chOff x="341618" y="424924"/>
            <a:chExt cx="570523" cy="570523"/>
          </a:xfrm>
        </p:grpSpPr>
        <p:sp>
          <p:nvSpPr>
            <p:cNvPr id="14" name="Блок-схема: узел 13">
              <a:extLst>
                <a:ext uri="{FF2B5EF4-FFF2-40B4-BE49-F238E27FC236}">
                  <a16:creationId xmlns:a16="http://schemas.microsoft.com/office/drawing/2014/main" id="{67FBDE73-B620-43E3-83EA-5403D28E18B6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70A6CDEC-674F-49E6-BDB5-2F6C70E18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307B7B2-E131-42D1-B69E-8A84BB79FCBC}"/>
              </a:ext>
            </a:extLst>
          </p:cNvPr>
          <p:cNvSpPr txBox="1"/>
          <p:nvPr/>
        </p:nvSpPr>
        <p:spPr>
          <a:xfrm>
            <a:off x="1024742" y="1556247"/>
            <a:ext cx="1099308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000" lvl="0">
              <a:buClr>
                <a:srgbClr val="4088FF"/>
              </a:buClr>
              <a:buSzPct val="120000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Примерные темы для докладов: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Опыт реализации проекта </a:t>
            </a:r>
            <a:r>
              <a:rPr lang="ru-RU" sz="1800" b="1" dirty="0">
                <a:effectLst/>
                <a:ea typeface="Liberation Serif"/>
              </a:rPr>
              <a:t>Findmybike.ru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Исследование сервисов управления ноутбуками 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en-US" b="1" dirty="0" err="1">
                <a:solidFill>
                  <a:prstClr val="black"/>
                </a:solidFill>
                <a:cs typeface="Arial" panose="020B0604020202020204" pitchFamily="34" charset="0"/>
              </a:rPr>
              <a:t>sagemaker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cs typeface="Arial" panose="020B0604020202020204" pitchFamily="34" charset="0"/>
              </a:rPr>
              <a:t>databricks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prstClr val="black"/>
                </a:solidFill>
                <a:cs typeface="Arial" panose="020B0604020202020204" pitchFamily="34" charset="0"/>
              </a:rPr>
              <a:t>datalore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, </a:t>
            </a:r>
            <a:r>
              <a:rPr lang="ru-RU" b="1" dirty="0">
                <a:solidFill>
                  <a:prstClr val="black"/>
                </a:solidFill>
                <a:cs typeface="Arial" panose="020B0604020202020204" pitchFamily="34" charset="0"/>
              </a:rPr>
              <a:t>ванильный </a:t>
            </a:r>
            <a:r>
              <a:rPr lang="en-US" b="1" dirty="0">
                <a:solidFill>
                  <a:prstClr val="black"/>
                </a:solidFill>
                <a:cs typeface="Arial" panose="020B0604020202020204" pitchFamily="34" charset="0"/>
              </a:rPr>
              <a:t>JH)</a:t>
            </a:r>
            <a:endParaRPr lang="ru-RU" b="1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Amazon S3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S3-like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хранилища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Docker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СУБД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Особенности ООП в МЛ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Применение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Agile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в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ML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командах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prstClr val="black"/>
                </a:solidFill>
                <a:cs typeface="Arial" panose="020B0604020202020204" pitchFamily="34" charset="0"/>
              </a:rPr>
              <a:t>w&amp;b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cs typeface="Arial" panose="020B0604020202020204" pitchFamily="34" charset="0"/>
              </a:rPr>
              <a:t>neptuna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cs typeface="Arial" panose="020B0604020202020204" pitchFamily="34" charset="0"/>
              </a:rPr>
              <a:t>clearml</a:t>
            </a:r>
            <a:endParaRPr lang="ru-RU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Pachyderm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Dataflow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Kubernetes and </a:t>
            </a:r>
            <a:r>
              <a:rPr lang="en-US" dirty="0" err="1">
                <a:solidFill>
                  <a:prstClr val="black"/>
                </a:solidFill>
                <a:cs typeface="Arial" panose="020B0604020202020204" pitchFamily="34" charset="0"/>
              </a:rPr>
              <a:t>KubeFlow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TF serving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Контейнеризация рабочей среды для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DS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Настройка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CUDA 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для </a:t>
            </a: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Docker  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ONNX, PMML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cs typeface="Arial" panose="020B0604020202020204" pitchFamily="34" charset="0"/>
              </a:rPr>
              <a:t>Improving Prediction Latency and Reducing Resource Costs</a:t>
            </a:r>
          </a:p>
          <a:p>
            <a:pPr marL="393750" lvl="0" indent="-285750">
              <a:buClr>
                <a:srgbClr val="4088FF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Мониторинг и аналитика МЛ моделей</a:t>
            </a:r>
            <a:endParaRPr lang="en-US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48D1AF0F-40B6-437C-A12A-8599D996FBBF}"/>
              </a:ext>
            </a:extLst>
          </p:cNvPr>
          <p:cNvGrpSpPr/>
          <p:nvPr/>
        </p:nvGrpSpPr>
        <p:grpSpPr>
          <a:xfrm>
            <a:off x="331402" y="1479844"/>
            <a:ext cx="646332" cy="646332"/>
            <a:chOff x="2548296" y="3589773"/>
            <a:chExt cx="950297" cy="950297"/>
          </a:xfrm>
        </p:grpSpPr>
        <p:sp>
          <p:nvSpPr>
            <p:cNvPr id="50" name="Блок-схема: узел 49">
              <a:extLst>
                <a:ext uri="{FF2B5EF4-FFF2-40B4-BE49-F238E27FC236}">
                  <a16:creationId xmlns:a16="http://schemas.microsoft.com/office/drawing/2014/main" id="{ED2CE89A-841D-4E43-B575-B2669C6327C4}"/>
                </a:ext>
              </a:extLst>
            </p:cNvPr>
            <p:cNvSpPr/>
            <p:nvPr/>
          </p:nvSpPr>
          <p:spPr>
            <a:xfrm>
              <a:off x="2548296" y="3589773"/>
              <a:ext cx="950297" cy="950297"/>
            </a:xfrm>
            <a:prstGeom prst="flowChartConnector">
              <a:avLst/>
            </a:prstGeom>
            <a:solidFill>
              <a:srgbClr val="40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33EE316-E7A0-4A9F-9E3A-576129B6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161" y="3830566"/>
              <a:ext cx="566304" cy="563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42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15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Процесс</a:t>
            </a: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работы над</a:t>
            </a:r>
            <a:r>
              <a:rPr lang="en-US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 ML </a:t>
            </a:r>
            <a:r>
              <a:rPr lang="ru-RU" sz="2400" b="1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rPr>
              <a:t>проектом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10776602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Бизнес анализ, инициирование работ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Обзор и анализ существующих решений – </a:t>
            </a:r>
            <a:r>
              <a:rPr lang="ru-RU" dirty="0" err="1">
                <a:solidFill>
                  <a:prstClr val="black"/>
                </a:solidFill>
                <a:cs typeface="Arial" panose="020B0604020202020204" pitchFamily="34" charset="0"/>
              </a:rPr>
              <a:t>бейзлайнов</a:t>
            </a: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Исследование/собственная разработка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Подготовка отчета</a:t>
            </a:r>
          </a:p>
        </p:txBody>
      </p:sp>
    </p:spTree>
    <p:extLst>
      <p:ext uri="{BB962C8B-B14F-4D97-AF65-F5344CB8AC3E}">
        <p14:creationId xmlns:p14="http://schemas.microsoft.com/office/powerpoint/2010/main" val="131493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08BB45F-31A5-4750-B00F-EF33ED970E66}"/>
              </a:ext>
            </a:extLst>
          </p:cNvPr>
          <p:cNvSpPr/>
          <p:nvPr/>
        </p:nvSpPr>
        <p:spPr>
          <a:xfrm>
            <a:off x="1024742" y="478801"/>
            <a:ext cx="5230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Бизнес анализ, инициирование работ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304C3DE-0297-48CA-9F73-01F6048B8776}"/>
              </a:ext>
            </a:extLst>
          </p:cNvPr>
          <p:cNvCxnSpPr/>
          <p:nvPr/>
        </p:nvCxnSpPr>
        <p:spPr>
          <a:xfrm>
            <a:off x="351608" y="1237645"/>
            <a:ext cx="80010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A6A50A0-FC45-4367-B025-3D80AF34509B}"/>
              </a:ext>
            </a:extLst>
          </p:cNvPr>
          <p:cNvGrpSpPr/>
          <p:nvPr/>
        </p:nvGrpSpPr>
        <p:grpSpPr>
          <a:xfrm>
            <a:off x="341618" y="424924"/>
            <a:ext cx="570523" cy="570523"/>
            <a:chOff x="341618" y="424924"/>
            <a:chExt cx="570523" cy="570523"/>
          </a:xfrm>
        </p:grpSpPr>
        <p:sp>
          <p:nvSpPr>
            <p:cNvPr id="29" name="Блок-схема: узел 28">
              <a:extLst>
                <a:ext uri="{FF2B5EF4-FFF2-40B4-BE49-F238E27FC236}">
                  <a16:creationId xmlns:a16="http://schemas.microsoft.com/office/drawing/2014/main" id="{775899CE-7C90-4FC2-BCBB-00975A21018D}"/>
                </a:ext>
              </a:extLst>
            </p:cNvPr>
            <p:cNvSpPr/>
            <p:nvPr/>
          </p:nvSpPr>
          <p:spPr>
            <a:xfrm>
              <a:off x="341618" y="424924"/>
              <a:ext cx="570523" cy="570523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PT Sans" panose="020B0503020203020204" pitchFamily="34" charset="-52"/>
                <a:cs typeface="+mn-cs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2BFEEC2-1D69-41B3-B57D-A0B2CC86A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76" y="547041"/>
              <a:ext cx="341194" cy="314796"/>
            </a:xfrm>
            <a:prstGeom prst="rect">
              <a:avLst/>
            </a:prstGeom>
          </p:spPr>
        </p:pic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B68C9F-651E-44A2-9811-931FCDFB5814}"/>
              </a:ext>
            </a:extLst>
          </p:cNvPr>
          <p:cNvSpPr/>
          <p:nvPr/>
        </p:nvSpPr>
        <p:spPr>
          <a:xfrm>
            <a:off x="62737" y="1622137"/>
            <a:ext cx="10776602" cy="160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Понять бизнес-цели (помочь заказчику их сформулировать)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Очертить возможные подходы и решения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Обозначить технологические пределы возможностей</a:t>
            </a:r>
          </a:p>
          <a:p>
            <a:pPr marL="412650" lvl="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Продумать риски</a:t>
            </a:r>
          </a:p>
          <a:p>
            <a:pPr marL="412650" indent="-216000">
              <a:lnSpc>
                <a:spcPct val="110000"/>
              </a:lnSpc>
              <a:buClr>
                <a:srgbClr val="1EB6FC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prstClr val="black"/>
                </a:solidFill>
                <a:cs typeface="Arial" panose="020B0604020202020204" pitchFamily="34" charset="0"/>
              </a:rPr>
              <a:t>Повторно продумать и скорректировать бизнес-цели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026482-350D-4EEB-B24C-A53B667D697D}"/>
              </a:ext>
            </a:extLst>
          </p:cNvPr>
          <p:cNvSpPr/>
          <p:nvPr/>
        </p:nvSpPr>
        <p:spPr>
          <a:xfrm>
            <a:off x="6336617" y="504384"/>
            <a:ext cx="3443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Постановка бизнес - задачи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DB16D9B-6A14-47AC-95E0-642A48B0105E}"/>
              </a:ext>
            </a:extLst>
          </p:cNvPr>
          <p:cNvCxnSpPr/>
          <p:nvPr/>
        </p:nvCxnSpPr>
        <p:spPr>
          <a:xfrm>
            <a:off x="6255358" y="514339"/>
            <a:ext cx="0" cy="400452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286F8B-EEC4-4913-9821-D0A913184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8" y="3502922"/>
            <a:ext cx="8267206" cy="3213876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00F46C5-D770-4E9C-97F0-18503EEDE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96" y="1023649"/>
            <a:ext cx="2776534" cy="3382324"/>
          </a:xfrm>
          <a:prstGeom prst="roundRect">
            <a:avLst>
              <a:gd name="adj" fmla="val 29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50800" dir="5400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37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1523</Words>
  <Application>Microsoft Office PowerPoint</Application>
  <PresentationFormat>Широкоэкранный</PresentationFormat>
  <Paragraphs>252</Paragraphs>
  <Slides>38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 2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MIF</dc:creator>
  <cp:lastModifiedBy>Pavel Kikin</cp:lastModifiedBy>
  <cp:revision>36</cp:revision>
  <dcterms:created xsi:type="dcterms:W3CDTF">2022-03-16T01:47:35Z</dcterms:created>
  <dcterms:modified xsi:type="dcterms:W3CDTF">2022-03-28T19:12:29Z</dcterms:modified>
</cp:coreProperties>
</file>